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56" r:id="rId2"/>
    <p:sldId id="327" r:id="rId3"/>
    <p:sldId id="275" r:id="rId4"/>
    <p:sldId id="328" r:id="rId5"/>
    <p:sldId id="311" r:id="rId6"/>
    <p:sldId id="309" r:id="rId7"/>
    <p:sldId id="303" r:id="rId8"/>
    <p:sldId id="325" r:id="rId9"/>
    <p:sldId id="292" r:id="rId10"/>
    <p:sldId id="305" r:id="rId11"/>
    <p:sldId id="307" r:id="rId12"/>
    <p:sldId id="291" r:id="rId13"/>
    <p:sldId id="310" r:id="rId14"/>
    <p:sldId id="312" r:id="rId15"/>
    <p:sldId id="317" r:id="rId16"/>
    <p:sldId id="318" r:id="rId17"/>
    <p:sldId id="313" r:id="rId18"/>
    <p:sldId id="323" r:id="rId19"/>
    <p:sldId id="319" r:id="rId20"/>
    <p:sldId id="316" r:id="rId21"/>
    <p:sldId id="320" r:id="rId22"/>
    <p:sldId id="315" r:id="rId23"/>
    <p:sldId id="322" r:id="rId24"/>
    <p:sldId id="321" r:id="rId25"/>
    <p:sldId id="326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86325"/>
  </p:normalViewPr>
  <p:slideViewPr>
    <p:cSldViewPr snapToGrid="0" snapToObjects="1" showGuides="1">
      <p:cViewPr varScale="1">
        <p:scale>
          <a:sx n="81" d="100"/>
          <a:sy n="81" d="100"/>
        </p:scale>
        <p:origin x="1120" y="176"/>
      </p:cViewPr>
      <p:guideLst>
        <p:guide orient="horz" pos="2160"/>
        <p:guide pos="3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7BE80-BB9A-5A43-9673-DB3B1BDCB41C}" type="datetimeFigureOut">
              <a:rPr lang="en-US" smtClean="0"/>
              <a:t>6/3/21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5E947-AC63-A94D-8E9E-240A8EBC3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122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CC844-6FBC-084D-8EF4-35E6DE147A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4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5E947-AC63-A94D-8E9E-240A8EBC31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77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5E947-AC63-A94D-8E9E-240A8EBC31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06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5E947-AC63-A94D-8E9E-240A8EBC317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06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C41D7-74C4-D943-9138-3760306277E7}" type="datetimeFigureOut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7BFE2-161D-E94F-A134-6DBE12B75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92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C41D7-74C4-D943-9138-3760306277E7}" type="datetimeFigureOut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7BFE2-161D-E94F-A134-6DBE12B75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78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C41D7-74C4-D943-9138-3760306277E7}" type="datetimeFigureOut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7BFE2-161D-E94F-A134-6DBE12B75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06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C41D7-74C4-D943-9138-3760306277E7}" type="datetimeFigureOut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7BFE2-161D-E94F-A134-6DBE12B75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71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C41D7-74C4-D943-9138-3760306277E7}" type="datetimeFigureOut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7BFE2-161D-E94F-A134-6DBE12B75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08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C41D7-74C4-D943-9138-3760306277E7}" type="datetimeFigureOut">
              <a:rPr lang="en-US" smtClean="0"/>
              <a:t>6/3/21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7BFE2-161D-E94F-A134-6DBE12B75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C41D7-74C4-D943-9138-3760306277E7}" type="datetimeFigureOut">
              <a:rPr lang="en-US" smtClean="0"/>
              <a:t>6/3/21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7BFE2-161D-E94F-A134-6DBE12B75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72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C41D7-74C4-D943-9138-3760306277E7}" type="datetimeFigureOut">
              <a:rPr lang="en-US" smtClean="0"/>
              <a:t>6/3/21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7BFE2-161D-E94F-A134-6DBE12B75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78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C41D7-74C4-D943-9138-3760306277E7}" type="datetimeFigureOut">
              <a:rPr lang="en-US" smtClean="0"/>
              <a:t>6/3/21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7BFE2-161D-E94F-A134-6DBE12B75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13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C41D7-74C4-D943-9138-3760306277E7}" type="datetimeFigureOut">
              <a:rPr lang="en-US" smtClean="0"/>
              <a:t>6/3/21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7BFE2-161D-E94F-A134-6DBE12B75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11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C41D7-74C4-D943-9138-3760306277E7}" type="datetimeFigureOut">
              <a:rPr lang="en-US" smtClean="0"/>
              <a:t>6/3/21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7BFE2-161D-E94F-A134-6DBE12B75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34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C41D7-74C4-D943-9138-3760306277E7}" type="datetimeFigureOut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7BFE2-161D-E94F-A134-6DBE12B75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73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sketchfab.com/3d-models/shelly-limestone-1dd518914ed847a489d9bad969bbc281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sketchfab.com/3d-models/petrified-wood-usa-d8032b05cc4b44d6aa27b5bc02e06aa1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sketchfab.com/3d-models/0401147-9501943c0f76465c90d196b14657da7d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sketchfab.com/3d-models/allosaurus-finger-claw-06c67de89bf043d8a995bee4462b8dcc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sketchfab.com/3d-models/collignoniceras-woollgari-d11708-cibola-cnty-nm-4bacdc7f159245b4ba60d1ea11a9c66d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The Colorado Plateau">
            <a:extLst>
              <a:ext uri="{FF2B5EF4-FFF2-40B4-BE49-F238E27FC236}">
                <a16:creationId xmlns:a16="http://schemas.microsoft.com/office/drawing/2014/main" id="{169D7523-D5F8-6C48-93E3-2BE7C5945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0"/>
            <a:ext cx="10360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FEE920-C0D0-E84B-9406-639EB14E6C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-385762"/>
            <a:ext cx="9144000" cy="2387600"/>
          </a:xfrm>
        </p:spPr>
        <p:txBody>
          <a:bodyPr/>
          <a:lstStyle/>
          <a:p>
            <a:r>
              <a:rPr lang="en-US" b="1" dirty="0"/>
              <a:t>Geologic History of Utah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A6A9C26-1E24-164D-9F49-1474319268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07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87764-F91D-8942-ABC3-838BAA0EE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Depositional Environment: Continental - River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5CEE5-BA2A-3247-96B8-F48DCBB9D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230" y="1534584"/>
            <a:ext cx="4808588" cy="4642379"/>
          </a:xfrm>
        </p:spPr>
        <p:txBody>
          <a:bodyPr/>
          <a:lstStyle/>
          <a:p>
            <a:r>
              <a:rPr lang="en-US" dirty="0"/>
              <a:t>Low energy (floodplain) or medium energy (channel)</a:t>
            </a:r>
          </a:p>
          <a:p>
            <a:r>
              <a:rPr lang="en-US" dirty="0"/>
              <a:t>Creates colorful shales with plant roots, or sandstones from the main channel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B41681-D39A-2141-B3C0-C7610F0AFA74}"/>
              </a:ext>
            </a:extLst>
          </p:cNvPr>
          <p:cNvGrpSpPr/>
          <p:nvPr/>
        </p:nvGrpSpPr>
        <p:grpSpPr>
          <a:xfrm>
            <a:off x="5100669" y="1628245"/>
            <a:ext cx="6925733" cy="4642379"/>
            <a:chOff x="3759200" y="1690688"/>
            <a:chExt cx="8009467" cy="501491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F3BF840-D900-BB49-9771-AEC47ABD51FE}"/>
                </a:ext>
              </a:extLst>
            </p:cNvPr>
            <p:cNvSpPr/>
            <p:nvPr/>
          </p:nvSpPr>
          <p:spPr>
            <a:xfrm>
              <a:off x="3759200" y="1690688"/>
              <a:ext cx="8009467" cy="501491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0748BC1A-0DAE-E548-96A3-23E67B6192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8284" y="1794933"/>
              <a:ext cx="7772949" cy="4910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578" name="Picture 2" descr="GEOL 102 Fluvial &amp; Deltaic Environments; Walther's Law">
            <a:extLst>
              <a:ext uri="{FF2B5EF4-FFF2-40B4-BE49-F238E27FC236}">
                <a16:creationId xmlns:a16="http://schemas.microsoft.com/office/drawing/2014/main" id="{40C083AD-CF62-D34E-B7DE-B4EA775EC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50" y="3676425"/>
            <a:ext cx="4499561" cy="287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C398B73-3C28-3D46-AFC0-AD5388B18EB0}"/>
              </a:ext>
            </a:extLst>
          </p:cNvPr>
          <p:cNvCxnSpPr>
            <a:cxnSpLocks/>
          </p:cNvCxnSpPr>
          <p:nvPr/>
        </p:nvCxnSpPr>
        <p:spPr>
          <a:xfrm flipV="1">
            <a:off x="4519536" y="3676425"/>
            <a:ext cx="3784709" cy="1553332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932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hallow water marine environment - Wikipedia">
            <a:extLst>
              <a:ext uri="{FF2B5EF4-FFF2-40B4-BE49-F238E27FC236}">
                <a16:creationId xmlns:a16="http://schemas.microsoft.com/office/drawing/2014/main" id="{E1B297B1-53F0-C548-A605-65BC3323D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5" y="3743666"/>
            <a:ext cx="4349936" cy="292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87764-F91D-8942-ABC3-838BAA0EE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Depositional Environment: Marine - Shallow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5CEE5-BA2A-3247-96B8-F48DCBB9D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230" y="1534584"/>
            <a:ext cx="4808588" cy="4642379"/>
          </a:xfrm>
        </p:spPr>
        <p:txBody>
          <a:bodyPr/>
          <a:lstStyle/>
          <a:p>
            <a:r>
              <a:rPr lang="en-US" dirty="0"/>
              <a:t>Low energy, with a lot of light for corals etc. to make calcium carbonate bodies</a:t>
            </a:r>
          </a:p>
          <a:p>
            <a:r>
              <a:rPr lang="en-US" dirty="0"/>
              <a:t>Creates limestones with marine fossils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B41681-D39A-2141-B3C0-C7610F0AFA74}"/>
              </a:ext>
            </a:extLst>
          </p:cNvPr>
          <p:cNvGrpSpPr/>
          <p:nvPr/>
        </p:nvGrpSpPr>
        <p:grpSpPr>
          <a:xfrm>
            <a:off x="5100669" y="1628245"/>
            <a:ext cx="6925733" cy="4642379"/>
            <a:chOff x="3759200" y="1690688"/>
            <a:chExt cx="8009467" cy="501491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F3BF840-D900-BB49-9771-AEC47ABD51FE}"/>
                </a:ext>
              </a:extLst>
            </p:cNvPr>
            <p:cNvSpPr/>
            <p:nvPr/>
          </p:nvSpPr>
          <p:spPr>
            <a:xfrm>
              <a:off x="3759200" y="1690688"/>
              <a:ext cx="8009467" cy="501491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0748BC1A-0DAE-E548-96A3-23E67B6192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8284" y="1794933"/>
              <a:ext cx="7772949" cy="4910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C398B73-3C28-3D46-AFC0-AD5388B18EB0}"/>
              </a:ext>
            </a:extLst>
          </p:cNvPr>
          <p:cNvCxnSpPr>
            <a:cxnSpLocks/>
          </p:cNvCxnSpPr>
          <p:nvPr/>
        </p:nvCxnSpPr>
        <p:spPr>
          <a:xfrm flipV="1">
            <a:off x="4519536" y="4552122"/>
            <a:ext cx="4043999" cy="677635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546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87764-F91D-8942-ABC3-838BAA0EE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Depositional Environment: Marine – Deep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5CEE5-BA2A-3247-96B8-F48DCBB9D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230" y="1534584"/>
            <a:ext cx="4808588" cy="4642379"/>
          </a:xfrm>
        </p:spPr>
        <p:txBody>
          <a:bodyPr/>
          <a:lstStyle/>
          <a:p>
            <a:r>
              <a:rPr lang="en-US" dirty="0"/>
              <a:t>Low energy</a:t>
            </a:r>
          </a:p>
          <a:p>
            <a:r>
              <a:rPr lang="en-US" dirty="0"/>
              <a:t>Creates shales from mud grains that drop out of suspension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B41681-D39A-2141-B3C0-C7610F0AFA74}"/>
              </a:ext>
            </a:extLst>
          </p:cNvPr>
          <p:cNvGrpSpPr/>
          <p:nvPr/>
        </p:nvGrpSpPr>
        <p:grpSpPr>
          <a:xfrm>
            <a:off x="5100669" y="1628245"/>
            <a:ext cx="6925733" cy="4642379"/>
            <a:chOff x="3759200" y="1690688"/>
            <a:chExt cx="8009467" cy="501491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F3BF840-D900-BB49-9771-AEC47ABD51FE}"/>
                </a:ext>
              </a:extLst>
            </p:cNvPr>
            <p:cNvSpPr/>
            <p:nvPr/>
          </p:nvSpPr>
          <p:spPr>
            <a:xfrm>
              <a:off x="3759200" y="1690688"/>
              <a:ext cx="8009467" cy="501491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0748BC1A-0DAE-E548-96A3-23E67B6192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8284" y="1794933"/>
              <a:ext cx="7772949" cy="4910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C398B73-3C28-3D46-AFC0-AD5388B18EB0}"/>
              </a:ext>
            </a:extLst>
          </p:cNvPr>
          <p:cNvCxnSpPr>
            <a:cxnSpLocks/>
          </p:cNvCxnSpPr>
          <p:nvPr/>
        </p:nvCxnSpPr>
        <p:spPr>
          <a:xfrm flipV="1">
            <a:off x="4519536" y="5045529"/>
            <a:ext cx="5702150" cy="184228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usk eel on the abyssal plain | Fish pet, Pets, Animals">
            <a:extLst>
              <a:ext uri="{FF2B5EF4-FFF2-40B4-BE49-F238E27FC236}">
                <a16:creationId xmlns:a16="http://schemas.microsoft.com/office/drawing/2014/main" id="{358F4CF7-7ECA-4E45-894D-414F3C2EA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97" y="3821079"/>
            <a:ext cx="4428128" cy="249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195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1917F-F4EE-B347-A223-7B425C93F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Activity: Road Trip!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202E0-AF80-BE48-9E44-2FD1C66D0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90687"/>
            <a:ext cx="4601704" cy="480218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 understand the geologic history of the Colorado Plateau and Utah, we’re going on a (virtual) </a:t>
            </a:r>
            <a:r>
              <a:rPr lang="en-US" dirty="0" err="1"/>
              <a:t>roadtrip</a:t>
            </a:r>
            <a:r>
              <a:rPr lang="en-US" dirty="0"/>
              <a:t>! </a:t>
            </a:r>
          </a:p>
          <a:p>
            <a:r>
              <a:rPr lang="en-US" dirty="0"/>
              <a:t>At each of the “stops,” study the stratigraphic column, provided pictures, and 3D models. Use these to answer questions about the   depositional environment and geologic history of each stop.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8F9F65-CDE3-EB4B-B56C-55645653B9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88" t="6307" r="13382"/>
          <a:stretch/>
        </p:blipFill>
        <p:spPr>
          <a:xfrm>
            <a:off x="5439905" y="557939"/>
            <a:ext cx="6602278" cy="60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09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C9F0C-2190-7446-B008-7B1FDB5E4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07997" cy="1325563"/>
          </a:xfrm>
        </p:spPr>
        <p:txBody>
          <a:bodyPr/>
          <a:lstStyle/>
          <a:p>
            <a:r>
              <a:rPr lang="en-US" dirty="0"/>
              <a:t>Stop 1. Grand Canyon National Park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6A213-54AF-1C49-B7DE-0E21F594A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81799" cy="2121956"/>
          </a:xfrm>
        </p:spPr>
        <p:txBody>
          <a:bodyPr/>
          <a:lstStyle/>
          <a:p>
            <a:r>
              <a:rPr lang="en-US" dirty="0"/>
              <a:t>The Grand Canyon exposes billions of years of history, thanks to the Colorado River eroding through the rock. We’re going to focus on Cambrian and younger rocks.</a:t>
            </a:r>
          </a:p>
        </p:txBody>
      </p:sp>
      <p:pic>
        <p:nvPicPr>
          <p:cNvPr id="8196" name="Picture 4" descr="Grand Canyon National Park Stratigraphy">
            <a:extLst>
              <a:ext uri="{FF2B5EF4-FFF2-40B4-BE49-F238E27FC236}">
                <a16:creationId xmlns:a16="http://schemas.microsoft.com/office/drawing/2014/main" id="{400FD68A-F735-284C-A664-2E3724944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BAC064-7627-644A-BC62-AC6E60AB97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28" b="31838"/>
          <a:stretch/>
        </p:blipFill>
        <p:spPr>
          <a:xfrm>
            <a:off x="1" y="3947582"/>
            <a:ext cx="7620000" cy="291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48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AEB54-F5DA-1A45-B364-A8EA47A93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Tonto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1E8D6-2BDB-824B-AD06-162136D5D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87957" cy="4351338"/>
          </a:xfrm>
        </p:spPr>
        <p:txBody>
          <a:bodyPr/>
          <a:lstStyle/>
          <a:p>
            <a:r>
              <a:rPr lang="en-US" dirty="0"/>
              <a:t>The Tonto Group consists of 3 formations:</a:t>
            </a:r>
          </a:p>
          <a:p>
            <a:pPr lvl="1"/>
            <a:r>
              <a:rPr lang="en-US" dirty="0" err="1"/>
              <a:t>Muav</a:t>
            </a:r>
            <a:r>
              <a:rPr lang="en-US" dirty="0"/>
              <a:t> Limestone	</a:t>
            </a:r>
          </a:p>
          <a:p>
            <a:pPr lvl="1"/>
            <a:r>
              <a:rPr lang="en-US" dirty="0"/>
              <a:t>Bright Angel Shale</a:t>
            </a:r>
          </a:p>
          <a:p>
            <a:pPr lvl="1"/>
            <a:r>
              <a:rPr lang="en-US" dirty="0" err="1"/>
              <a:t>Tapeats</a:t>
            </a:r>
            <a:r>
              <a:rPr lang="en-US" dirty="0"/>
              <a:t> Sandstone</a:t>
            </a:r>
          </a:p>
          <a:p>
            <a:endParaRPr lang="en-US" dirty="0"/>
          </a:p>
          <a:p>
            <a:pPr lvl="0"/>
            <a:r>
              <a:rPr lang="en-US" b="1" dirty="0"/>
              <a:t>Did the Tonto Group form in a marine or continental environment?</a:t>
            </a:r>
          </a:p>
        </p:txBody>
      </p:sp>
      <p:pic>
        <p:nvPicPr>
          <p:cNvPr id="9220" name="Picture 4" descr="Tonto Group (Cambrian) (= big gray slope area) below Redwa… | Flickr">
            <a:extLst>
              <a:ext uri="{FF2B5EF4-FFF2-40B4-BE49-F238E27FC236}">
                <a16:creationId xmlns:a16="http://schemas.microsoft.com/office/drawing/2014/main" id="{122E3399-3B62-5B40-874A-D093E2886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157" y="1244490"/>
            <a:ext cx="6665843" cy="443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05699D3-D462-424B-A2C1-924F70B4A2FD}"/>
              </a:ext>
            </a:extLst>
          </p:cNvPr>
          <p:cNvCxnSpPr>
            <a:cxnSpLocks/>
          </p:cNvCxnSpPr>
          <p:nvPr/>
        </p:nvCxnSpPr>
        <p:spPr>
          <a:xfrm flipV="1">
            <a:off x="3737642" y="1825625"/>
            <a:ext cx="4034758" cy="993913"/>
          </a:xfrm>
          <a:prstGeom prst="straightConnector1">
            <a:avLst/>
          </a:prstGeom>
          <a:ln w="1270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18648C6-9AAA-6048-8633-85101887B1D5}"/>
              </a:ext>
            </a:extLst>
          </p:cNvPr>
          <p:cNvCxnSpPr>
            <a:cxnSpLocks/>
          </p:cNvCxnSpPr>
          <p:nvPr/>
        </p:nvCxnSpPr>
        <p:spPr>
          <a:xfrm flipV="1">
            <a:off x="3930063" y="3316494"/>
            <a:ext cx="3126720" cy="1"/>
          </a:xfrm>
          <a:prstGeom prst="straightConnector1">
            <a:avLst/>
          </a:prstGeom>
          <a:ln w="1270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A55BE7E-2537-A44C-88A0-8E25C593F9F3}"/>
              </a:ext>
            </a:extLst>
          </p:cNvPr>
          <p:cNvCxnSpPr>
            <a:cxnSpLocks/>
          </p:cNvCxnSpPr>
          <p:nvPr/>
        </p:nvCxnSpPr>
        <p:spPr>
          <a:xfrm>
            <a:off x="4059007" y="3684064"/>
            <a:ext cx="2017379" cy="1066840"/>
          </a:xfrm>
          <a:prstGeom prst="straightConnector1">
            <a:avLst/>
          </a:prstGeom>
          <a:ln w="1270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631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5212F-16C5-064B-8913-1C83CCF73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Kaibab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2A6F8-053E-F941-8D36-C45F120CE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6605"/>
            <a:ext cx="3773557" cy="515627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Kaibab Formation is a limestone at the top of the Grand Canyon sequence</a:t>
            </a:r>
          </a:p>
          <a:p>
            <a:r>
              <a:rPr lang="en-US" dirty="0"/>
              <a:t> </a:t>
            </a:r>
            <a:r>
              <a:rPr lang="en-US" dirty="0">
                <a:hlinkClick r:id="rId2"/>
              </a:rPr>
              <a:t>This</a:t>
            </a:r>
            <a:r>
              <a:rPr lang="en-US" dirty="0"/>
              <a:t> is an example of a rock that you would find in this formation</a:t>
            </a:r>
          </a:p>
          <a:p>
            <a:pPr lvl="0"/>
            <a:r>
              <a:rPr lang="en-US" b="1" dirty="0"/>
              <a:t>What kind of fossils do you see in the 3D rock model? In what depositional environment did the Kaibab Formation form?</a:t>
            </a:r>
          </a:p>
        </p:txBody>
      </p:sp>
      <p:pic>
        <p:nvPicPr>
          <p:cNvPr id="15362" name="Picture 2" descr="Kaibab Limestone - Wikipedia">
            <a:extLst>
              <a:ext uri="{FF2B5EF4-FFF2-40B4-BE49-F238E27FC236}">
                <a16:creationId xmlns:a16="http://schemas.microsoft.com/office/drawing/2014/main" id="{5502F103-2B41-D144-B242-6E30872BD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804" y="1336605"/>
            <a:ext cx="7230285" cy="484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841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16D04-ABC0-E14F-A9F1-F7C8AFD4A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 2. Zion National Park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E66D6-F1D0-C04D-89FF-047FFFC57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81800" cy="4351338"/>
          </a:xfrm>
        </p:spPr>
        <p:txBody>
          <a:bodyPr/>
          <a:lstStyle/>
          <a:p>
            <a:r>
              <a:rPr lang="en-US" dirty="0"/>
              <a:t>Zion National Park is next on the “trip.” This canyon was carved out by the Virgin River, and the steep canyon walls are primarily composed of Navajo Sandstone.</a:t>
            </a:r>
          </a:p>
        </p:txBody>
      </p:sp>
      <p:pic>
        <p:nvPicPr>
          <p:cNvPr id="10242" name="Picture 2" descr="Zion National Park Stratigraphy">
            <a:extLst>
              <a:ext uri="{FF2B5EF4-FFF2-40B4-BE49-F238E27FC236}">
                <a16:creationId xmlns:a16="http://schemas.microsoft.com/office/drawing/2014/main" id="{F413842E-2E16-F94B-9052-90FD9D7F1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Zion National Park Visitors Guide—Hikes, Location, Photos | Utah.com">
            <a:extLst>
              <a:ext uri="{FF2B5EF4-FFF2-40B4-BE49-F238E27FC236}">
                <a16:creationId xmlns:a16="http://schemas.microsoft.com/office/drawing/2014/main" id="{2FF7AA54-B90F-2A46-B644-6789CA994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89"/>
          <a:stretch/>
        </p:blipFill>
        <p:spPr bwMode="auto">
          <a:xfrm>
            <a:off x="0" y="3637747"/>
            <a:ext cx="7620000" cy="322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823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A1CA8-7E67-FC45-8A7A-C489AA1CB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Chinle</a:t>
            </a:r>
            <a:r>
              <a:rPr lang="en-US" dirty="0"/>
              <a:t>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41F55-8001-9B42-8099-A228C828D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90870"/>
            <a:ext cx="3813313" cy="516171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</a:t>
            </a:r>
            <a:r>
              <a:rPr lang="en-US" dirty="0" err="1"/>
              <a:t>Chinle</a:t>
            </a:r>
            <a:r>
              <a:rPr lang="en-US" dirty="0"/>
              <a:t> Formation is composed of multiple colored shales that erode into soft hills</a:t>
            </a:r>
          </a:p>
          <a:p>
            <a:r>
              <a:rPr lang="en-US" dirty="0">
                <a:hlinkClick r:id="rId2"/>
              </a:rPr>
              <a:t>Here</a:t>
            </a:r>
            <a:r>
              <a:rPr lang="en-US" dirty="0"/>
              <a:t> is a fossil that can be found in the </a:t>
            </a:r>
            <a:r>
              <a:rPr lang="en-US" dirty="0" err="1"/>
              <a:t>Chinle</a:t>
            </a:r>
            <a:r>
              <a:rPr lang="en-US" dirty="0"/>
              <a:t> Formation</a:t>
            </a:r>
          </a:p>
          <a:p>
            <a:r>
              <a:rPr lang="en-US" b="1" dirty="0"/>
              <a:t>Based on the grain size and the example fossil, in what kind of environment did the </a:t>
            </a:r>
            <a:r>
              <a:rPr lang="en-US" b="1" dirty="0" err="1"/>
              <a:t>Chinle</a:t>
            </a:r>
            <a:r>
              <a:rPr lang="en-US" b="1" dirty="0"/>
              <a:t> Formation form?</a:t>
            </a:r>
          </a:p>
          <a:p>
            <a:endParaRPr lang="en-US" dirty="0"/>
          </a:p>
        </p:txBody>
      </p:sp>
      <p:pic>
        <p:nvPicPr>
          <p:cNvPr id="19458" name="Picture 2" descr="Chinle Formation - Wikipedia">
            <a:extLst>
              <a:ext uri="{FF2B5EF4-FFF2-40B4-BE49-F238E27FC236}">
                <a16:creationId xmlns:a16="http://schemas.microsoft.com/office/drawing/2014/main" id="{59800491-2E12-FB4C-B6A9-52F95FE2A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417" y="1350005"/>
            <a:ext cx="7149272" cy="482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139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97DD2-7B48-F941-815C-289D8D8B7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Navajo Sandstone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54C18-261A-3442-8FB4-4B341B316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41570" cy="46672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Navajo Sandstone is a thick rock unit that has large cross-beds and forms cliffs</a:t>
            </a:r>
          </a:p>
          <a:p>
            <a:r>
              <a:rPr lang="en-US" dirty="0">
                <a:hlinkClick r:id="rId2"/>
              </a:rPr>
              <a:t>3D model</a:t>
            </a:r>
            <a:r>
              <a:rPr lang="en-US" dirty="0"/>
              <a:t> of a sample from a rock like this formation</a:t>
            </a:r>
          </a:p>
          <a:p>
            <a:r>
              <a:rPr lang="en-US" b="1" dirty="0"/>
              <a:t>What kind of rock is the 3D model? What sedimentary features do you see? </a:t>
            </a:r>
          </a:p>
          <a:p>
            <a:r>
              <a:rPr lang="en-US" b="1" dirty="0"/>
              <a:t>In what kind of environment did the Navajo Sandstone form? </a:t>
            </a:r>
          </a:p>
          <a:p>
            <a:endParaRPr lang="en-US" dirty="0"/>
          </a:p>
        </p:txBody>
      </p:sp>
      <p:pic>
        <p:nvPicPr>
          <p:cNvPr id="5" name="Picture 2" descr="Looking For Detachment: More Cross Bedding">
            <a:extLst>
              <a:ext uri="{FF2B5EF4-FFF2-40B4-BE49-F238E27FC236}">
                <a16:creationId xmlns:a16="http://schemas.microsoft.com/office/drawing/2014/main" id="{70B0B463-06FB-C64E-8E27-F68D243B6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770" y="0"/>
            <a:ext cx="54864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0BBB928-3E5E-2248-8ABB-B4A3A27B1FAF}"/>
              </a:ext>
            </a:extLst>
          </p:cNvPr>
          <p:cNvCxnSpPr>
            <a:cxnSpLocks/>
          </p:cNvCxnSpPr>
          <p:nvPr/>
        </p:nvCxnSpPr>
        <p:spPr>
          <a:xfrm>
            <a:off x="5546035" y="2604052"/>
            <a:ext cx="3578087" cy="417444"/>
          </a:xfrm>
          <a:prstGeom prst="straightConnector1">
            <a:avLst/>
          </a:prstGeom>
          <a:ln w="1270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8047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F0FD2-B9AA-C349-89BA-C33D25DCE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care about the past?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63662D-68A1-204D-A0DA-0D815B04DD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10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48811-6760-4447-9939-791B9955B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60024" cy="1325563"/>
          </a:xfrm>
        </p:spPr>
        <p:txBody>
          <a:bodyPr/>
          <a:lstStyle/>
          <a:p>
            <a:r>
              <a:rPr lang="en-US" dirty="0"/>
              <a:t>Stop 3. Bryce Canyon National Park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6E9F9-A216-2C4C-B9A5-1426B5E56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26457" cy="4351338"/>
          </a:xfrm>
        </p:spPr>
        <p:txBody>
          <a:bodyPr/>
          <a:lstStyle/>
          <a:p>
            <a:r>
              <a:rPr lang="en-US" dirty="0"/>
              <a:t>Bryce Canyon has these neat  features called “hoodoos”  that result from the weathering of the rock. This park includes the youngest rocks of the Colorado Plateau.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83188617-04BE-6944-B42F-A491943D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657" y="1"/>
            <a:ext cx="55273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Bryce Canyon National Park - Wikipedia">
            <a:extLst>
              <a:ext uri="{FF2B5EF4-FFF2-40B4-BE49-F238E27FC236}">
                <a16:creationId xmlns:a16="http://schemas.microsoft.com/office/drawing/2014/main" id="{712430D8-A108-8F4E-AFA0-7ACF7D1ED6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59"/>
          <a:stretch/>
        </p:blipFill>
        <p:spPr bwMode="auto">
          <a:xfrm>
            <a:off x="4500" y="4035118"/>
            <a:ext cx="6660157" cy="282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587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9D807-A7BB-EF4F-BCF7-4E4B440A5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Claron</a:t>
            </a:r>
            <a:r>
              <a:rPr lang="en-US" dirty="0"/>
              <a:t>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88CAF-F5A0-1045-8D68-EDFBA59E4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34409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</a:t>
            </a:r>
            <a:r>
              <a:rPr lang="en-US" dirty="0" err="1"/>
              <a:t>Claron</a:t>
            </a:r>
            <a:r>
              <a:rPr lang="en-US" dirty="0"/>
              <a:t> Formation is composed of siltstone and limestone material, which weathers into these rock features, called </a:t>
            </a:r>
            <a:r>
              <a:rPr lang="en-US" i="1" dirty="0"/>
              <a:t>hoodoos</a:t>
            </a:r>
          </a:p>
          <a:p>
            <a:r>
              <a:rPr lang="en-US" b="1" dirty="0"/>
              <a:t>In what energy environment did the </a:t>
            </a:r>
            <a:r>
              <a:rPr lang="en-US" b="1" dirty="0" err="1"/>
              <a:t>Claron</a:t>
            </a:r>
            <a:r>
              <a:rPr lang="en-US" b="1" dirty="0"/>
              <a:t> Formation form?</a:t>
            </a:r>
          </a:p>
        </p:txBody>
      </p:sp>
      <p:pic>
        <p:nvPicPr>
          <p:cNvPr id="18434" name="Picture 2" descr="Claron Formation - AMES Geology">
            <a:extLst>
              <a:ext uri="{FF2B5EF4-FFF2-40B4-BE49-F238E27FC236}">
                <a16:creationId xmlns:a16="http://schemas.microsoft.com/office/drawing/2014/main" id="{6C102A85-622C-4C4F-995A-842BCDBAE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10" y="1397242"/>
            <a:ext cx="7237095" cy="520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865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C33DB-07C5-4B4E-BDE5-5AE00FA66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 4. Arches National Park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2F1AB-2392-CF45-8301-A35DB42A0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357"/>
            <a:ext cx="6781800" cy="2017644"/>
          </a:xfrm>
        </p:spPr>
        <p:txBody>
          <a:bodyPr>
            <a:normAutofit/>
          </a:bodyPr>
          <a:lstStyle/>
          <a:p>
            <a:r>
              <a:rPr lang="en-US" dirty="0"/>
              <a:t>Arches National Park, near Moab, has fantastic sandstone features! Delicate Arch (also on Utah’s license plate), is composed of the Entrada Sandstone, which formed in a massive desert of sand dunes</a:t>
            </a:r>
          </a:p>
        </p:txBody>
      </p:sp>
      <p:pic>
        <p:nvPicPr>
          <p:cNvPr id="12290" name="Picture 2" descr="Arches National Park Stratigraphy">
            <a:extLst>
              <a:ext uri="{FF2B5EF4-FFF2-40B4-BE49-F238E27FC236}">
                <a16:creationId xmlns:a16="http://schemas.microsoft.com/office/drawing/2014/main" id="{1A8E71F5-5A4D-7C4A-A8FB-84EB8AB08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Arches · National Parks Conservation Association">
            <a:extLst>
              <a:ext uri="{FF2B5EF4-FFF2-40B4-BE49-F238E27FC236}">
                <a16:creationId xmlns:a16="http://schemas.microsoft.com/office/drawing/2014/main" id="{D1D4E37A-8E46-D047-BBA7-5F6021EE4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 bwMode="auto">
          <a:xfrm>
            <a:off x="0" y="3429000"/>
            <a:ext cx="7620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817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4F04C-A0D2-7045-925A-1F4E9A2E5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Morrison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78076-A3D9-604F-B98A-7A9EA8DCD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3554896" cy="487334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Morrison Formation is composed of colorful shales and sandstones that alternate</a:t>
            </a:r>
          </a:p>
          <a:p>
            <a:r>
              <a:rPr lang="en-US" dirty="0">
                <a:hlinkClick r:id="rId2"/>
              </a:rPr>
              <a:t>Here</a:t>
            </a:r>
            <a:r>
              <a:rPr lang="en-US" dirty="0"/>
              <a:t> is a fossil found in the Morrison Formation</a:t>
            </a:r>
          </a:p>
          <a:p>
            <a:r>
              <a:rPr lang="en-US" b="1" dirty="0"/>
              <a:t>In what kind of depositional environment did the Morrison Formation form?</a:t>
            </a:r>
          </a:p>
        </p:txBody>
      </p:sp>
      <p:pic>
        <p:nvPicPr>
          <p:cNvPr id="21506" name="Picture 2" descr="Morrison Formation - Wikiwand">
            <a:extLst>
              <a:ext uri="{FF2B5EF4-FFF2-40B4-BE49-F238E27FC236}">
                <a16:creationId xmlns:a16="http://schemas.microsoft.com/office/drawing/2014/main" id="{F4A7A5CF-D488-424E-A572-71963538C2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10"/>
          <a:stretch/>
        </p:blipFill>
        <p:spPr bwMode="auto">
          <a:xfrm>
            <a:off x="4632633" y="1690688"/>
            <a:ext cx="7257880" cy="421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880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CBC00-27EC-3D42-BECC-B568BD27A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Mancos Shale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182A8-42ED-B647-8B1F-CF5B081A2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1113"/>
            <a:ext cx="4071730" cy="520810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Mancos Shale is a gray rock that weathers into soft hills.</a:t>
            </a:r>
          </a:p>
          <a:p>
            <a:r>
              <a:rPr lang="en-US" dirty="0">
                <a:hlinkClick r:id="rId2"/>
              </a:rPr>
              <a:t>Here</a:t>
            </a:r>
            <a:r>
              <a:rPr lang="en-US" dirty="0"/>
              <a:t> is a fossil that was found in the Mancos Shale</a:t>
            </a:r>
          </a:p>
          <a:p>
            <a:r>
              <a:rPr lang="en-US" b="1" dirty="0"/>
              <a:t>What kind of fossil is found in the Mancos Shale? What does that tell you about the depositional environment? </a:t>
            </a:r>
          </a:p>
          <a:p>
            <a:r>
              <a:rPr lang="en-US" b="1" dirty="0"/>
              <a:t>What is the depositional environment of the Mancos Shale?</a:t>
            </a:r>
          </a:p>
          <a:p>
            <a:endParaRPr lang="en-US" dirty="0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65FE159C-A29A-B640-BFD4-48F292233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078" y="1613538"/>
            <a:ext cx="687518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906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D232F-B6DD-7D4C-87AB-13EB3A2A0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84FE0-97FB-124F-B34D-A1CA353EF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u="sng" dirty="0"/>
              <a:t>Fill out the charts on your handout and use them to answer the final questions:</a:t>
            </a:r>
          </a:p>
          <a:p>
            <a:endParaRPr lang="en-US" dirty="0"/>
          </a:p>
          <a:p>
            <a:r>
              <a:rPr lang="en-US" dirty="0"/>
              <a:t>Based on this chart, what is the geologic history of Utah, from the Cambrian to the Eocene?</a:t>
            </a:r>
          </a:p>
          <a:p>
            <a:r>
              <a:rPr lang="en-US" dirty="0"/>
              <a:t>What do you think could prompt environmental changes like these?</a:t>
            </a:r>
          </a:p>
          <a:p>
            <a:r>
              <a:rPr lang="en-US" dirty="0"/>
              <a:t>What changes do you think we might see recorded in the rocks in the future? </a:t>
            </a:r>
          </a:p>
        </p:txBody>
      </p:sp>
    </p:spTree>
    <p:extLst>
      <p:ext uri="{BB962C8B-B14F-4D97-AF65-F5344CB8AC3E}">
        <p14:creationId xmlns:p14="http://schemas.microsoft.com/office/powerpoint/2010/main" val="1431995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79C21-2DFF-214B-9DCE-732F39C18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sedimentary rocks matter?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8294C-F6E1-C34C-8A45-F26CEB397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5082"/>
            <a:ext cx="4528279" cy="460188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Sedimentary rocks form from eroded fragments of other rocks collected in low lying areas</a:t>
            </a:r>
          </a:p>
          <a:p>
            <a:r>
              <a:rPr lang="en-US" dirty="0"/>
              <a:t>They are the record of Earth’s surface and past environments</a:t>
            </a:r>
          </a:p>
          <a:p>
            <a:r>
              <a:rPr lang="en-US" dirty="0"/>
              <a:t>With sedimentary rocks, we can essentially travel back in time to figure out how Earth has changed through its history</a:t>
            </a:r>
          </a:p>
        </p:txBody>
      </p:sp>
      <p:pic>
        <p:nvPicPr>
          <p:cNvPr id="5" name="Picture 4" descr="The Sahara: Earth's Largest Hot Desert | Live Science">
            <a:extLst>
              <a:ext uri="{FF2B5EF4-FFF2-40B4-BE49-F238E27FC236}">
                <a16:creationId xmlns:a16="http://schemas.microsoft.com/office/drawing/2014/main" id="{4D8EF160-FE8F-ED42-8A6A-2BEEB2BB7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79" y="1575082"/>
            <a:ext cx="4092315" cy="272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hanges To Permits For Hiking 'The Wave' Arizona | Across Arizona, AZ Patch">
            <a:extLst>
              <a:ext uri="{FF2B5EF4-FFF2-40B4-BE49-F238E27FC236}">
                <a16:creationId xmlns:a16="http://schemas.microsoft.com/office/drawing/2014/main" id="{BA7318E4-9504-FA48-A3EF-09C7275E7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550" y="3764665"/>
            <a:ext cx="3637613" cy="272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596736B-DB81-D24D-B607-8628EBE51F69}"/>
              </a:ext>
            </a:extLst>
          </p:cNvPr>
          <p:cNvCxnSpPr>
            <a:cxnSpLocks/>
          </p:cNvCxnSpPr>
          <p:nvPr/>
        </p:nvCxnSpPr>
        <p:spPr>
          <a:xfrm>
            <a:off x="7779895" y="3267856"/>
            <a:ext cx="1176727" cy="1096415"/>
          </a:xfrm>
          <a:prstGeom prst="straightConnector1">
            <a:avLst/>
          </a:prstGeom>
          <a:ln w="1016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680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0428419-3041-E14E-A0BA-46E35AE88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Geologic Time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54017CA-84DD-FB4D-BDF3-C7F095F4B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28268" cy="4351338"/>
          </a:xfrm>
        </p:spPr>
        <p:txBody>
          <a:bodyPr>
            <a:normAutofit/>
          </a:bodyPr>
          <a:lstStyle/>
          <a:p>
            <a:r>
              <a:rPr lang="en-US" dirty="0"/>
              <a:t>Earth formed 4.5 billion years ago</a:t>
            </a:r>
          </a:p>
          <a:p>
            <a:r>
              <a:rPr lang="en-US" dirty="0"/>
              <a:t>But, complex life only really started about 540 million years ago, in the Cambrian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97915F7-F825-1B43-ABA8-3F2B315ADDAD}"/>
              </a:ext>
            </a:extLst>
          </p:cNvPr>
          <p:cNvGrpSpPr>
            <a:grpSpLocks noChangeAspect="1"/>
          </p:cNvGrpSpPr>
          <p:nvPr/>
        </p:nvGrpSpPr>
        <p:grpSpPr>
          <a:xfrm>
            <a:off x="5131117" y="233562"/>
            <a:ext cx="6802691" cy="6536426"/>
            <a:chOff x="838200" y="2015067"/>
            <a:chExt cx="4191000" cy="402695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BB47F1A-7EB6-E347-A669-28D369EF5F1E}"/>
                </a:ext>
              </a:extLst>
            </p:cNvPr>
            <p:cNvSpPr/>
            <p:nvPr/>
          </p:nvSpPr>
          <p:spPr>
            <a:xfrm>
              <a:off x="838200" y="2015067"/>
              <a:ext cx="4191000" cy="402695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72" name="Picture 4" descr="Geologic time scale - Wikipedia">
              <a:extLst>
                <a:ext uri="{FF2B5EF4-FFF2-40B4-BE49-F238E27FC236}">
                  <a16:creationId xmlns:a16="http://schemas.microsoft.com/office/drawing/2014/main" id="{3D7090E4-1166-0D4B-B876-EB3401447E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015067"/>
              <a:ext cx="4113515" cy="3945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2253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0428419-3041-E14E-A0BA-46E35AE88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Geologic Time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54017CA-84DD-FB4D-BDF3-C7F095F4B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28268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Earth formed 4.5 billion years ago</a:t>
            </a:r>
          </a:p>
          <a:p>
            <a:r>
              <a:rPr lang="en-US" dirty="0"/>
              <a:t>But, complex life only really started about 540 million years ago, in the Cambrian</a:t>
            </a:r>
          </a:p>
          <a:p>
            <a:r>
              <a:rPr lang="en-US" dirty="0"/>
              <a:t>The Colorado Plateau has been continuously recording Utah’s environments since the Cambrian, 500 million years ago!</a:t>
            </a:r>
          </a:p>
        </p:txBody>
      </p:sp>
      <p:pic>
        <p:nvPicPr>
          <p:cNvPr id="7174" name="Picture 6" descr="The Geologic Time Scale | Silurian Reef | The Field Museum">
            <a:extLst>
              <a:ext uri="{FF2B5EF4-FFF2-40B4-BE49-F238E27FC236}">
                <a16:creationId xmlns:a16="http://schemas.microsoft.com/office/drawing/2014/main" id="{8A7CAC3A-F27E-2C49-99D1-A4E876D71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793" y="579879"/>
            <a:ext cx="5765332" cy="584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952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C690E-7C10-004D-A513-28F9D8233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Colorado Plateau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13F7B-3779-F342-BAA0-18209472E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6617" cy="4351338"/>
          </a:xfrm>
        </p:spPr>
        <p:txBody>
          <a:bodyPr/>
          <a:lstStyle/>
          <a:p>
            <a:r>
              <a:rPr lang="en-US" dirty="0"/>
              <a:t>The Colorado Plateau has been relatively stable for the past 500 million years, and has recorded the past environments through that time</a:t>
            </a:r>
          </a:p>
          <a:p>
            <a:r>
              <a:rPr lang="en-US" dirty="0"/>
              <a:t>It also has many national parks – can you think of any?</a:t>
            </a:r>
          </a:p>
        </p:txBody>
      </p:sp>
      <p:pic>
        <p:nvPicPr>
          <p:cNvPr id="6" name="Picture 4" descr="Colorado Plateau - Wikipedia">
            <a:extLst>
              <a:ext uri="{FF2B5EF4-FFF2-40B4-BE49-F238E27FC236}">
                <a16:creationId xmlns:a16="http://schemas.microsoft.com/office/drawing/2014/main" id="{85F4CDD0-9179-A240-B65E-AC616833F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24922"/>
            <a:ext cx="5385883" cy="586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866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6CD03-6EAA-BF4C-BFF9-9EE43AB6C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Colorado Plateau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8D479-0BDC-164F-A86B-3239AFD1B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34409" cy="4237245"/>
          </a:xfrm>
        </p:spPr>
        <p:txBody>
          <a:bodyPr/>
          <a:lstStyle/>
          <a:p>
            <a:r>
              <a:rPr lang="en-US" dirty="0"/>
              <a:t>It’s essentially a preserved stack of pancakes that has been cut through by rivers so we can see the rocks</a:t>
            </a:r>
          </a:p>
          <a:p>
            <a:r>
              <a:rPr lang="en-US" dirty="0"/>
              <a:t>Rare to find such a complete record</a:t>
            </a:r>
          </a:p>
          <a:p>
            <a:r>
              <a:rPr lang="en-US" dirty="0"/>
              <a:t>We’ll be using it for our case study</a:t>
            </a:r>
          </a:p>
        </p:txBody>
      </p:sp>
      <p:pic>
        <p:nvPicPr>
          <p:cNvPr id="7" name="Picture 4" descr="Written In Stone...seen through my lens: The Grand Staircase section of the Grand  Staircase-Escalante National Monument">
            <a:extLst>
              <a:ext uri="{FF2B5EF4-FFF2-40B4-BE49-F238E27FC236}">
                <a16:creationId xmlns:a16="http://schemas.microsoft.com/office/drawing/2014/main" id="{B4475342-F4C5-1441-8F02-F8EDDE619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609" y="1293813"/>
            <a:ext cx="7429804" cy="530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785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limate Change Effects on Lake Temperatures">
            <a:extLst>
              <a:ext uri="{FF2B5EF4-FFF2-40B4-BE49-F238E27FC236}">
                <a16:creationId xmlns:a16="http://schemas.microsoft.com/office/drawing/2014/main" id="{FB00EAC9-3963-7044-A730-D412AB8F8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60" y="3692766"/>
            <a:ext cx="4694491" cy="267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87764-F91D-8942-ABC3-838BAA0EE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Depositional Environment: Continental - Lake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5CEE5-BA2A-3247-96B8-F48DCBB9D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230" y="1534584"/>
            <a:ext cx="4808588" cy="4642379"/>
          </a:xfrm>
        </p:spPr>
        <p:txBody>
          <a:bodyPr/>
          <a:lstStyle/>
          <a:p>
            <a:r>
              <a:rPr lang="en-US" dirty="0"/>
              <a:t>Low-medium energy</a:t>
            </a:r>
          </a:p>
          <a:p>
            <a:r>
              <a:rPr lang="en-US" dirty="0"/>
              <a:t>Creates silty rocks, with some limestone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B41681-D39A-2141-B3C0-C7610F0AFA74}"/>
              </a:ext>
            </a:extLst>
          </p:cNvPr>
          <p:cNvGrpSpPr/>
          <p:nvPr/>
        </p:nvGrpSpPr>
        <p:grpSpPr>
          <a:xfrm>
            <a:off x="5100669" y="1628245"/>
            <a:ext cx="6925733" cy="4642379"/>
            <a:chOff x="3759200" y="1690688"/>
            <a:chExt cx="8009467" cy="501491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F3BF840-D900-BB49-9771-AEC47ABD51FE}"/>
                </a:ext>
              </a:extLst>
            </p:cNvPr>
            <p:cNvSpPr/>
            <p:nvPr/>
          </p:nvSpPr>
          <p:spPr>
            <a:xfrm>
              <a:off x="3759200" y="1690688"/>
              <a:ext cx="8009467" cy="501491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0748BC1A-0DAE-E548-96A3-23E67B6192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8284" y="1794933"/>
              <a:ext cx="7772949" cy="4910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C398B73-3C28-3D46-AFC0-AD5388B18EB0}"/>
              </a:ext>
            </a:extLst>
          </p:cNvPr>
          <p:cNvCxnSpPr>
            <a:cxnSpLocks/>
          </p:cNvCxnSpPr>
          <p:nvPr/>
        </p:nvCxnSpPr>
        <p:spPr>
          <a:xfrm flipV="1">
            <a:off x="4519536" y="3200400"/>
            <a:ext cx="3570916" cy="2029356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534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87764-F91D-8942-ABC3-838BAA0EE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Depositional Environment: Continental - Desert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5CEE5-BA2A-3247-96B8-F48DCBB9D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230" y="1534584"/>
            <a:ext cx="4808588" cy="4642379"/>
          </a:xfrm>
        </p:spPr>
        <p:txBody>
          <a:bodyPr/>
          <a:lstStyle/>
          <a:p>
            <a:r>
              <a:rPr lang="en-US" dirty="0"/>
              <a:t>Medium energy</a:t>
            </a:r>
          </a:p>
          <a:p>
            <a:r>
              <a:rPr lang="en-US" dirty="0"/>
              <a:t>Creates sandstones with large </a:t>
            </a:r>
            <a:r>
              <a:rPr lang="en-US" dirty="0" err="1"/>
              <a:t>crossbeds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B41681-D39A-2141-B3C0-C7610F0AFA74}"/>
              </a:ext>
            </a:extLst>
          </p:cNvPr>
          <p:cNvGrpSpPr/>
          <p:nvPr/>
        </p:nvGrpSpPr>
        <p:grpSpPr>
          <a:xfrm>
            <a:off x="5100669" y="1628245"/>
            <a:ext cx="6925733" cy="4642379"/>
            <a:chOff x="3759200" y="1690688"/>
            <a:chExt cx="8009467" cy="501491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F3BF840-D900-BB49-9771-AEC47ABD51FE}"/>
                </a:ext>
              </a:extLst>
            </p:cNvPr>
            <p:cNvSpPr/>
            <p:nvPr/>
          </p:nvSpPr>
          <p:spPr>
            <a:xfrm>
              <a:off x="3759200" y="1690688"/>
              <a:ext cx="8009467" cy="501491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0748BC1A-0DAE-E548-96A3-23E67B6192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8284" y="1794933"/>
              <a:ext cx="7772949" cy="4910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366" name="Picture 6" descr="Erg Chebbi - Wikipedia">
            <a:extLst>
              <a:ext uri="{FF2B5EF4-FFF2-40B4-BE49-F238E27FC236}">
                <a16:creationId xmlns:a16="http://schemas.microsoft.com/office/drawing/2014/main" id="{E5DFDCAB-B257-0D43-ABC6-4EAF87E98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20" y="3983836"/>
            <a:ext cx="4262469" cy="267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C398B73-3C28-3D46-AFC0-AD5388B18EB0}"/>
              </a:ext>
            </a:extLst>
          </p:cNvPr>
          <p:cNvCxnSpPr>
            <a:cxnSpLocks/>
          </p:cNvCxnSpPr>
          <p:nvPr/>
        </p:nvCxnSpPr>
        <p:spPr>
          <a:xfrm flipV="1">
            <a:off x="4519536" y="4425043"/>
            <a:ext cx="2730350" cy="804713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475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27076</TotalTime>
  <Words>905</Words>
  <Application>Microsoft Macintosh PowerPoint</Application>
  <PresentationFormat>Widescreen</PresentationFormat>
  <Paragraphs>88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Geologic History of Utah</vt:lpstr>
      <vt:lpstr>Why do we care about the past?</vt:lpstr>
      <vt:lpstr>Why do sedimentary rocks matter?</vt:lpstr>
      <vt:lpstr>Geologic Time</vt:lpstr>
      <vt:lpstr>Geologic Time</vt:lpstr>
      <vt:lpstr>Colorado Plateau</vt:lpstr>
      <vt:lpstr>Colorado Plateau</vt:lpstr>
      <vt:lpstr>Depositional Environment: Continental - Lake</vt:lpstr>
      <vt:lpstr>Depositional Environment: Continental - Desert</vt:lpstr>
      <vt:lpstr>Depositional Environment: Continental - River</vt:lpstr>
      <vt:lpstr>Depositional Environment: Marine - Shallow</vt:lpstr>
      <vt:lpstr>Depositional Environment: Marine – Deep</vt:lpstr>
      <vt:lpstr>Activity: Road Trip!</vt:lpstr>
      <vt:lpstr>Stop 1. Grand Canyon National Park</vt:lpstr>
      <vt:lpstr>Tonto Group</vt:lpstr>
      <vt:lpstr>Kaibab Formation</vt:lpstr>
      <vt:lpstr>Stop 2. Zion National Park</vt:lpstr>
      <vt:lpstr>Chinle Formation</vt:lpstr>
      <vt:lpstr>Navajo Sandstone</vt:lpstr>
      <vt:lpstr>Stop 3. Bryce Canyon National Park</vt:lpstr>
      <vt:lpstr>Claron Formation</vt:lpstr>
      <vt:lpstr>Stop 4. Arches National Park</vt:lpstr>
      <vt:lpstr>Morrison Formation</vt:lpstr>
      <vt:lpstr>Mancos Shale</vt:lpstr>
      <vt:lpstr>Next: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Geologic History of Utah</dc:title>
  <dc:creator>Hannah Hartley</dc:creator>
  <cp:lastModifiedBy>Hannah Hartley</cp:lastModifiedBy>
  <cp:revision>31</cp:revision>
  <dcterms:created xsi:type="dcterms:W3CDTF">2021-05-26T21:49:12Z</dcterms:created>
  <dcterms:modified xsi:type="dcterms:W3CDTF">2021-06-21T13:42:51Z</dcterms:modified>
</cp:coreProperties>
</file>